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94" r:id="rId3"/>
    <p:sldId id="303" r:id="rId4"/>
    <p:sldId id="302" r:id="rId5"/>
    <p:sldId id="306" r:id="rId6"/>
    <p:sldId id="304" r:id="rId7"/>
    <p:sldId id="305" r:id="rId8"/>
    <p:sldId id="307" r:id="rId9"/>
    <p:sldId id="308"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41" autoAdjust="0"/>
  </p:normalViewPr>
  <p:slideViewPr>
    <p:cSldViewPr snapToGrid="0">
      <p:cViewPr varScale="1">
        <p:scale>
          <a:sx n="97" d="100"/>
          <a:sy n="97" d="100"/>
        </p:scale>
        <p:origin x="3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Windows Live" clId="Web-{BED2854F-5454-4133-90AC-C4980A42AE89}"/>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How the optimizer works</a:t>
            </a:r>
          </a:p>
          <a:p>
            <a:pPr marL="171450" indent="-171450" rtl="0" fontAlgn="ctr">
              <a:buFontTx/>
              <a:buChar char="-"/>
            </a:pPr>
            <a:r>
              <a:rPr lang="en-US" sz="1200" kern="1200" dirty="0">
                <a:solidFill>
                  <a:schemeClr val="tx1"/>
                </a:solidFill>
                <a:effectLst/>
                <a:latin typeface="+mn-lt"/>
                <a:ea typeface="+mn-ea"/>
                <a:cs typeface="+mn-cs"/>
              </a:rPr>
              <a:t>Why it generates inefficient plans sometimes</a:t>
            </a:r>
          </a:p>
          <a:p>
            <a:pPr marL="628650" lvl="1" indent="-171450" rtl="0" fontAlgn="ctr">
              <a:buFontTx/>
              <a:buChar char="-"/>
            </a:pPr>
            <a:r>
              <a:rPr lang="en-US" sz="1200" kern="1200" dirty="0">
                <a:solidFill>
                  <a:schemeClr val="tx1"/>
                </a:solidFill>
                <a:effectLst/>
                <a:latin typeface="+mn-lt"/>
                <a:ea typeface="+mn-ea"/>
                <a:cs typeface="+mn-cs"/>
              </a:rPr>
              <a:t>Bad distribution statistics – bad estimates of density of what data looks like (more selective = lower density)</a:t>
            </a:r>
          </a:p>
          <a:p>
            <a:pPr marL="628650" lvl="1" indent="-171450" rtl="0" fontAlgn="ctr">
              <a:buFontTx/>
              <a:buChar char="-"/>
            </a:pPr>
            <a:r>
              <a:rPr lang="en-US" sz="1200" kern="1200" dirty="0">
                <a:solidFill>
                  <a:schemeClr val="tx1"/>
                </a:solidFill>
                <a:effectLst/>
                <a:latin typeface="+mn-lt"/>
                <a:ea typeface="+mn-ea"/>
                <a:cs typeface="+mn-cs"/>
              </a:rPr>
              <a:t>Parallel plans are expensive to calculate, might not have time to go through options</a:t>
            </a:r>
          </a:p>
          <a:p>
            <a:pPr marL="628650" lvl="1" indent="-171450" rtl="0" fontAlgn="ctr">
              <a:buFontTx/>
              <a:buChar char="-"/>
            </a:pP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78150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 </a:t>
            </a:r>
            <a:r>
              <a:rPr lang="en-US" dirty="0" err="1"/>
              <a:t>Preran</a:t>
            </a:r>
            <a:r>
              <a:rPr lang="en-US" dirty="0"/>
              <a:t> demos so we wouldn’t waste time watching the loading icon spin</a:t>
            </a:r>
          </a:p>
          <a:p>
            <a:pPr rtl="0" fontAlgn="ctr"/>
            <a:r>
              <a:rPr lang="en-US" dirty="0"/>
              <a:t>- You might notice I’m using MAXDOP 1 everywhere.  This is not a recommendation!</a:t>
            </a:r>
          </a:p>
          <a:p>
            <a:pPr rtl="0" fontAlgn="ctr"/>
            <a:r>
              <a:rPr lang="en-US" dirty="0"/>
              <a:t>	- Using MAXDOP 1 for consistency between queries.  Also I did not run these queries on large servers with may cores so I really wanted to limit to single thread plans.</a:t>
            </a:r>
          </a:p>
          <a:p>
            <a:pPr rtl="0" fontAlgn="ctr"/>
            <a:r>
              <a:rPr lang="en-US" dirty="0"/>
              <a:t>- Funny story – I’ve wanted to do this presentation for a *long* time, but knew I’d need demos.  Didn’t realize how hard it would be to create them for these! I always see them happen in the wild, </a:t>
            </a:r>
          </a:p>
        </p:txBody>
      </p:sp>
      <p:sp>
        <p:nvSpPr>
          <p:cNvPr id="4" name="Slide Number Placeholder 3"/>
          <p:cNvSpPr>
            <a:spLocks noGrp="1"/>
          </p:cNvSpPr>
          <p:nvPr>
            <p:ph type="sldNum" sz="quarter" idx="5"/>
          </p:nvPr>
        </p:nvSpPr>
        <p:spPr/>
        <p:txBody>
          <a:bodyPr/>
          <a:lstStyle/>
          <a:p>
            <a:fld id="{72929141-2E9F-48D0-A75A-B37154EABD28}" type="slidenum">
              <a:rPr lang="en-US" smtClean="0"/>
              <a:t>8</a:t>
            </a:fld>
            <a:endParaRPr lang="en-US"/>
          </a:p>
        </p:txBody>
      </p:sp>
    </p:spTree>
    <p:extLst>
      <p:ext uri="{BB962C8B-B14F-4D97-AF65-F5344CB8AC3E}">
        <p14:creationId xmlns:p14="http://schemas.microsoft.com/office/powerpoint/2010/main" val="187425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9</a:t>
            </a:fld>
            <a:endParaRPr lang="en-US"/>
          </a:p>
        </p:txBody>
      </p:sp>
    </p:spTree>
    <p:extLst>
      <p:ext uri="{BB962C8B-B14F-4D97-AF65-F5344CB8AC3E}">
        <p14:creationId xmlns:p14="http://schemas.microsoft.com/office/powerpoint/2010/main" val="30148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5/19/2019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5/19/2019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5/19/2019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bertwagner.com/" TargetMode="External"/><Relationship Id="rId7" Type="http://schemas.openxmlformats.org/officeDocument/2006/relationships/image" Target="../media/image10.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14.png"/><Relationship Id="rId5" Type="http://schemas.openxmlformats.org/officeDocument/2006/relationships/hyperlink" Target="http://bert@bertwagner.com?Subject=Yo%20bert!" TargetMode="External"/><Relationship Id="rId10" Type="http://schemas.openxmlformats.org/officeDocument/2006/relationships/image" Target="../media/image13.png"/><Relationship Id="rId4" Type="http://schemas.openxmlformats.org/officeDocument/2006/relationships/hyperlink" Target="https://www.youtube.com/bertwagner" TargetMode="Externa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sql/relational-databases/query-processing-architecture-guide?view=sql-server-2017"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Tree>
    <p:extLst>
      <p:ext uri="{BB962C8B-B14F-4D97-AF65-F5344CB8AC3E}">
        <p14:creationId xmlns:p14="http://schemas.microsoft.com/office/powerpoint/2010/main" val="23732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10</a:t>
            </a:fld>
            <a:endParaRPr lang="en-US"/>
          </a:p>
        </p:txBody>
      </p:sp>
    </p:spTree>
    <p:extLst>
      <p:ext uri="{BB962C8B-B14F-4D97-AF65-F5344CB8AC3E}">
        <p14:creationId xmlns:p14="http://schemas.microsoft.com/office/powerpoint/2010/main" val="200213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About Me</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33592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a:bodyPr>
          <a:lstStyle/>
          <a:p>
            <a:r>
              <a:rPr lang="en-US" dirty="0"/>
              <a:t>Why the Optimizer Gets It Wrong</a:t>
            </a:r>
          </a:p>
          <a:p>
            <a:r>
              <a:rPr lang="en-US" dirty="0"/>
              <a:t>Query Hints and Trace Flags – Bleh</a:t>
            </a:r>
          </a:p>
          <a:p>
            <a:r>
              <a:rPr lang="en-US" dirty="0"/>
              <a:t>Coercing the Optimizer Demos</a:t>
            </a:r>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lstStyle/>
          <a:p>
            <a:r>
              <a:rPr lang="en-US" dirty="0">
                <a:hlinkClick r:id="rId3"/>
              </a:rPr>
              <a:t>https://docs.microsoft.com/en-us/sql/relational-databases/query-processing-architecture-guide?view=sql-server-2017</a:t>
            </a:r>
            <a:endParaRPr lang="en-US" dirty="0"/>
          </a:p>
          <a:p>
            <a:r>
              <a:rPr lang="en-US" dirty="0"/>
              <a:t>Check T-SQL internals book for exact process</a:t>
            </a:r>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Demos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1"/>
            <a:r>
              <a:rPr lang="en-US" sz="2800" dirty="0">
                <a:solidFill>
                  <a:srgbClr val="000000"/>
                </a:solidFill>
              </a:rPr>
              <a:t>Forcing JOIN Orders</a:t>
            </a:r>
          </a:p>
          <a:p>
            <a:pPr lvl="1"/>
            <a:r>
              <a:rPr lang="en-US" sz="2800" dirty="0">
                <a:solidFill>
                  <a:srgbClr val="000000"/>
                </a:solidFill>
              </a:rPr>
              <a:t>Finding DISTINCT Values</a:t>
            </a:r>
          </a:p>
          <a:p>
            <a:pPr marL="0" indent="0">
              <a:buNone/>
            </a:pPr>
            <a:endParaRPr lang="en-US" dirty="0"/>
          </a:p>
        </p:txBody>
      </p:sp>
    </p:spTree>
    <p:extLst>
      <p:ext uri="{BB962C8B-B14F-4D97-AF65-F5344CB8AC3E}">
        <p14:creationId xmlns:p14="http://schemas.microsoft.com/office/powerpoint/2010/main" val="1020669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And that’s not all!</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Putting code in functions to make them serially</a:t>
            </a:r>
          </a:p>
          <a:p>
            <a:pPr lvl="1"/>
            <a:r>
              <a:rPr lang="en-US" sz="2800" dirty="0">
                <a:solidFill>
                  <a:srgbClr val="000000"/>
                </a:solidFill>
              </a:rPr>
              <a:t>DISTINCT vs GROUP BY (Aaron Bertrand)</a:t>
            </a:r>
          </a:p>
          <a:p>
            <a:pPr lvl="1"/>
            <a:r>
              <a:rPr lang="en-US" sz="2800" dirty="0">
                <a:solidFill>
                  <a:srgbClr val="000000"/>
                </a:solidFill>
              </a:rPr>
              <a:t>NOT IN vs NOT EXISTS</a:t>
            </a:r>
          </a:p>
          <a:p>
            <a:pPr lvl="1"/>
            <a:r>
              <a:rPr lang="en-US" sz="2800" dirty="0">
                <a:solidFill>
                  <a:srgbClr val="000000"/>
                </a:solidFill>
              </a:rPr>
              <a:t>UDFs to Inline logic</a:t>
            </a:r>
          </a:p>
          <a:p>
            <a:pPr lvl="1"/>
            <a:r>
              <a:rPr lang="en-US" sz="2800" dirty="0">
                <a:solidFill>
                  <a:srgbClr val="000000"/>
                </a:solidFill>
              </a:rPr>
              <a:t>Index Compression</a:t>
            </a:r>
          </a:p>
          <a:p>
            <a:pPr lvl="1"/>
            <a:r>
              <a:rPr lang="en-US" sz="2800" dirty="0">
                <a:solidFill>
                  <a:srgbClr val="000000"/>
                </a:solidFill>
              </a:rPr>
              <a:t>Materialized Views</a:t>
            </a:r>
          </a:p>
          <a:p>
            <a:pPr lvl="1"/>
            <a:r>
              <a:rPr lang="en-US" sz="2800" dirty="0">
                <a:solidFill>
                  <a:srgbClr val="000000"/>
                </a:solidFill>
              </a:rPr>
              <a:t>Change cardinality estimator</a:t>
            </a:r>
          </a:p>
          <a:p>
            <a:pPr lvl="1"/>
            <a:r>
              <a:rPr lang="en-US" sz="2800" dirty="0">
                <a:solidFill>
                  <a:srgbClr val="000000"/>
                </a:solidFill>
              </a:rPr>
              <a:t>Copy the data somewhere that you can index</a:t>
            </a:r>
          </a:p>
          <a:p>
            <a:pPr lvl="1"/>
            <a:r>
              <a:rPr lang="en-US" sz="2800" dirty="0">
                <a:solidFill>
                  <a:srgbClr val="000000"/>
                </a:solidFill>
              </a:rPr>
              <a:t>… and more</a:t>
            </a:r>
          </a:p>
          <a:p>
            <a:pPr lvl="1"/>
            <a:endParaRPr lang="en-US" sz="2800" dirty="0">
              <a:solidFill>
                <a:srgbClr val="000000"/>
              </a:solidFill>
            </a:endParaRPr>
          </a:p>
          <a:p>
            <a:endParaRPr lang="en-US" dirty="0"/>
          </a:p>
        </p:txBody>
      </p:sp>
    </p:spTree>
    <p:extLst>
      <p:ext uri="{BB962C8B-B14F-4D97-AF65-F5344CB8AC3E}">
        <p14:creationId xmlns:p14="http://schemas.microsoft.com/office/powerpoint/2010/main" val="3753573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3504</TotalTime>
  <Words>1498</Words>
  <Application>Microsoft Office PowerPoint</Application>
  <PresentationFormat>Widescreen</PresentationFormat>
  <Paragraphs>119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Roboto</vt:lpstr>
      <vt:lpstr>Office Theme</vt:lpstr>
      <vt:lpstr>Refactoring Queries  for Improved Performance</vt:lpstr>
      <vt:lpstr>3 Techniques for Performance Tuning</vt:lpstr>
      <vt:lpstr>You Can’t Always Get What You Want</vt:lpstr>
      <vt:lpstr>About Me</vt:lpstr>
      <vt:lpstr>Agenda</vt:lpstr>
      <vt:lpstr>Hints and Trace Flags</vt:lpstr>
      <vt:lpstr>Optimizer Woes</vt:lpstr>
      <vt:lpstr>Demos</vt:lpstr>
      <vt:lpstr>And that’s not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20</cp:revision>
  <dcterms:created xsi:type="dcterms:W3CDTF">2019-05-19T15:32:21Z</dcterms:created>
  <dcterms:modified xsi:type="dcterms:W3CDTF">2019-05-22T01:57:10Z</dcterms:modified>
</cp:coreProperties>
</file>